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4" r:id="rId7"/>
    <p:sldId id="261" r:id="rId8"/>
    <p:sldId id="262" r:id="rId9"/>
    <p:sldId id="263" r:id="rId10"/>
    <p:sldId id="264" r:id="rId11"/>
    <p:sldId id="265" r:id="rId12"/>
    <p:sldId id="266" r:id="rId13"/>
    <p:sldId id="283" r:id="rId14"/>
    <p:sldId id="284" r:id="rId15"/>
    <p:sldId id="267" r:id="rId16"/>
    <p:sldId id="268" r:id="rId17"/>
    <p:sldId id="287" r:id="rId18"/>
    <p:sldId id="285" r:id="rId19"/>
    <p:sldId id="269" r:id="rId20"/>
    <p:sldId id="288" r:id="rId21"/>
    <p:sldId id="289" r:id="rId22"/>
    <p:sldId id="270" r:id="rId23"/>
    <p:sldId id="271" r:id="rId24"/>
    <p:sldId id="290" r:id="rId25"/>
    <p:sldId id="272" r:id="rId26"/>
    <p:sldId id="291" r:id="rId27"/>
    <p:sldId id="292" r:id="rId28"/>
    <p:sldId id="275" r:id="rId29"/>
    <p:sldId id="276" r:id="rId30"/>
    <p:sldId id="277" r:id="rId31"/>
    <p:sldId id="278" r:id="rId32"/>
    <p:sldId id="279" r:id="rId33"/>
    <p:sldId id="280" r:id="rId34"/>
    <p:sldId id="281" r:id="rId35"/>
    <p:sldId id="282" r:id="rId36"/>
    <p:sldId id="293" r:id="rId37"/>
    <p:sldId id="294" r:id="rId38"/>
    <p:sldId id="295" r:id="rId39"/>
    <p:sldId id="296" r:id="rId40"/>
    <p:sldId id="273"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1" r:id="rId57"/>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84" autoAdjust="0"/>
  </p:normalViewPr>
  <p:slideViewPr>
    <p:cSldViewPr>
      <p:cViewPr>
        <p:scale>
          <a:sx n="70" d="100"/>
          <a:sy n="70" d="100"/>
        </p:scale>
        <p:origin x="-768" y="-204"/>
      </p:cViewPr>
      <p:guideLst>
        <p:guide orient="horz" pos="2160"/>
        <p:guide pos="3457"/>
      </p:guideLst>
    </p:cSldViewPr>
  </p:slideViewPr>
  <p:outlineViewPr>
    <p:cViewPr>
      <p:scale>
        <a:sx n="33" d="100"/>
        <a:sy n="33" d="100"/>
      </p:scale>
      <p:origin x="0" y="257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2" y="2130429"/>
            <a:ext cx="932688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1" y="3886200"/>
            <a:ext cx="768096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4/5/2010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4/5/2010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1" y="274642"/>
            <a:ext cx="24688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274642"/>
            <a:ext cx="722376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4/5/2010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DC760-E1E7-4423-9BFB-2FA353DA9540}" type="datetimeFigureOut">
              <a:rPr lang="en-US" smtClean="0"/>
              <a:pPr/>
              <a:t>4/5/2010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5" y="4406904"/>
            <a:ext cx="932688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5" y="2906713"/>
            <a:ext cx="932688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DC760-E1E7-4423-9BFB-2FA353DA9540}" type="datetimeFigureOut">
              <a:rPr lang="en-US" smtClean="0"/>
              <a:pPr/>
              <a:t>4/5/2010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1600204"/>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600204"/>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0DC760-E1E7-4423-9BFB-2FA353DA9540}" type="datetimeFigureOut">
              <a:rPr lang="en-US" smtClean="0"/>
              <a:pPr/>
              <a:t>4/5/2010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2" y="1535113"/>
            <a:ext cx="48482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8642" y="2174875"/>
            <a:ext cx="48482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2" y="1535113"/>
            <a:ext cx="48501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4032" y="2174875"/>
            <a:ext cx="48501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0DC760-E1E7-4423-9BFB-2FA353DA9540}" type="datetimeFigureOut">
              <a:rPr lang="en-US" smtClean="0"/>
              <a:pPr/>
              <a:t>4/5/2010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0DC760-E1E7-4423-9BFB-2FA353DA9540}" type="datetimeFigureOut">
              <a:rPr lang="en-US" smtClean="0"/>
              <a:pPr/>
              <a:t>4/5/2010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DC760-E1E7-4423-9BFB-2FA353DA9540}" type="datetimeFigureOut">
              <a:rPr lang="en-US" smtClean="0"/>
              <a:pPr/>
              <a:t>4/5/2010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1" y="273050"/>
            <a:ext cx="3609975"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90062" y="273054"/>
            <a:ext cx="613409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1" y="1435103"/>
            <a:ext cx="360997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DC760-E1E7-4423-9BFB-2FA353DA9540}" type="datetimeFigureOut">
              <a:rPr lang="en-US" smtClean="0"/>
              <a:pPr/>
              <a:t>4/5/2010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50746" y="612775"/>
            <a:ext cx="65836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50746" y="5367338"/>
            <a:ext cx="65836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DC760-E1E7-4423-9BFB-2FA353DA9540}" type="datetimeFigureOut">
              <a:rPr lang="en-US" smtClean="0"/>
              <a:pPr/>
              <a:t>4/5/2010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927E56-53AD-4A38-9D02-C86A29FFFF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74638"/>
            <a:ext cx="9875521"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600204"/>
            <a:ext cx="9875521"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6356354"/>
            <a:ext cx="25603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DC760-E1E7-4423-9BFB-2FA353DA9540}" type="datetimeFigureOut">
              <a:rPr lang="en-US" smtClean="0"/>
              <a:pPr/>
              <a:t>4/5/2010</a:t>
            </a:fld>
            <a:endParaRPr lang="en-US"/>
          </a:p>
        </p:txBody>
      </p:sp>
      <p:sp>
        <p:nvSpPr>
          <p:cNvPr id="5" name="Footer Placeholder 4"/>
          <p:cNvSpPr>
            <a:spLocks noGrp="1"/>
          </p:cNvSpPr>
          <p:nvPr>
            <p:ph type="ftr" sz="quarter" idx="3"/>
          </p:nvPr>
        </p:nvSpPr>
        <p:spPr>
          <a:xfrm>
            <a:off x="3749041" y="6356354"/>
            <a:ext cx="34747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356354"/>
            <a:ext cx="256032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927E56-53AD-4A38-9D02-C86A29FFFF5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DVDStore E-Commerce Application</a:t>
            </a:r>
            <a:endParaRPr lang="en-US"/>
          </a:p>
        </p:txBody>
      </p:sp>
      <p:sp>
        <p:nvSpPr>
          <p:cNvPr id="3" name="Subtitle 2"/>
          <p:cNvSpPr>
            <a:spLocks noGrp="1"/>
          </p:cNvSpPr>
          <p:nvPr>
            <p:ph type="subTitle" idx="1"/>
          </p:nvPr>
        </p:nvSpPr>
        <p:spPr/>
        <p:txBody>
          <a:bodyPr>
            <a:normAutofit/>
          </a:bodyPr>
          <a:lstStyle/>
          <a:p>
            <a:pPr algn="l"/>
            <a:r>
              <a:rPr lang="en-US" sz="2400" smtClean="0">
                <a:latin typeface="Times New Roman" pitchFamily="18" charset="0"/>
                <a:cs typeface="Times New Roman" pitchFamily="18" charset="0"/>
              </a:rPr>
              <a:t>Giáo viên hướng dẫn:  </a:t>
            </a:r>
            <a:r>
              <a:rPr lang="en-US" sz="2400" b="1" smtClean="0">
                <a:latin typeface="Times New Roman" pitchFamily="18" charset="0"/>
                <a:cs typeface="Times New Roman" pitchFamily="18" charset="0"/>
              </a:rPr>
              <a:t>TS. Hoàng Minh Thức</a:t>
            </a:r>
            <a:endParaRPr lang="en-US" sz="2400" smtClean="0">
              <a:latin typeface="Times New Roman" pitchFamily="18" charset="0"/>
              <a:cs typeface="Times New Roman" pitchFamily="18" charset="0"/>
            </a:endParaRPr>
          </a:p>
          <a:p>
            <a:pPr algn="l"/>
            <a:r>
              <a:rPr lang="en-US" sz="2400" smtClean="0">
                <a:latin typeface="Times New Roman" pitchFamily="18" charset="0"/>
                <a:cs typeface="Times New Roman" pitchFamily="18" charset="0"/>
              </a:rPr>
              <a:t>Sinh viên thực hiện:     </a:t>
            </a:r>
            <a:r>
              <a:rPr lang="en-US" sz="2400" b="1" smtClean="0">
                <a:latin typeface="Times New Roman" pitchFamily="18" charset="0"/>
                <a:cs typeface="Times New Roman" pitchFamily="18" charset="0"/>
              </a:rPr>
              <a:t>Vũ Việt Phương</a:t>
            </a:r>
            <a:endParaRPr lang="en-US" sz="2400" smtClean="0">
              <a:latin typeface="Times New Roman" pitchFamily="18" charset="0"/>
              <a:cs typeface="Times New Roman" pitchFamily="18" charset="0"/>
            </a:endParaRPr>
          </a:p>
          <a:p>
            <a:pPr algn="l"/>
            <a:r>
              <a:rPr lang="en-US" sz="2400" smtClean="0">
                <a:latin typeface="Times New Roman" pitchFamily="18" charset="0"/>
                <a:cs typeface="Times New Roman" pitchFamily="18" charset="0"/>
              </a:rPr>
              <a:t>Lớp:                              </a:t>
            </a:r>
            <a:r>
              <a:rPr lang="en-US" sz="2400" b="1" smtClean="0">
                <a:latin typeface="Times New Roman" pitchFamily="18" charset="0"/>
                <a:cs typeface="Times New Roman" pitchFamily="18" charset="0"/>
              </a:rPr>
              <a:t>KS28 – CNTT</a:t>
            </a:r>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0.png" descr="Image0.png"/>
          <p:cNvPicPr>
            <a:picLocks noGrp="1"/>
          </p:cNvPicPr>
          <p:nvPr>
            <p:ph idx="1"/>
          </p:nvPr>
        </p:nvPicPr>
        <p:blipFill>
          <a:blip r:embed="rId2"/>
          <a:stretch>
            <a:fillRect/>
          </a:stretch>
        </p:blipFill>
        <p:spPr>
          <a:xfrm>
            <a:off x="2600325" y="152400"/>
            <a:ext cx="5772150" cy="6248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0.png" descr="Image0.png"/>
          <p:cNvPicPr>
            <a:picLocks noGrp="1"/>
          </p:cNvPicPr>
          <p:nvPr>
            <p:ph idx="1"/>
          </p:nvPr>
        </p:nvPicPr>
        <p:blipFill>
          <a:blip r:embed="rId2"/>
          <a:stretch>
            <a:fillRect/>
          </a:stretch>
        </p:blipFill>
        <p:spPr>
          <a:xfrm>
            <a:off x="457200" y="381000"/>
            <a:ext cx="9982200" cy="5257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png" descr="Image1.png"/>
          <p:cNvPicPr>
            <a:picLocks noGrp="1"/>
          </p:cNvPicPr>
          <p:nvPr>
            <p:ph idx="1"/>
          </p:nvPr>
        </p:nvPicPr>
        <p:blipFill>
          <a:blip r:embed="rId2"/>
          <a:stretch>
            <a:fillRect/>
          </a:stretch>
        </p:blipFill>
        <p:spPr>
          <a:xfrm>
            <a:off x="533400" y="304800"/>
            <a:ext cx="9753599" cy="5181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png" descr="Image1.png"/>
          <p:cNvPicPr>
            <a:picLocks noGrp="1"/>
          </p:cNvPicPr>
          <p:nvPr>
            <p:ph idx="1"/>
          </p:nvPr>
        </p:nvPicPr>
        <p:blipFill>
          <a:blip r:embed="rId2"/>
          <a:stretch>
            <a:fillRect/>
          </a:stretch>
        </p:blipFill>
        <p:spPr>
          <a:xfrm>
            <a:off x="533400" y="609600"/>
            <a:ext cx="9906000" cy="551656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png" descr="Image2.png"/>
          <p:cNvPicPr>
            <a:picLocks noGrp="1"/>
          </p:cNvPicPr>
          <p:nvPr>
            <p:ph idx="1"/>
          </p:nvPr>
        </p:nvPicPr>
        <p:blipFill>
          <a:blip r:embed="rId2"/>
          <a:stretch>
            <a:fillRect/>
          </a:stretch>
        </p:blipFill>
        <p:spPr>
          <a:xfrm>
            <a:off x="762000" y="609600"/>
            <a:ext cx="9067799" cy="54102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descr="Image4.png"/>
          <p:cNvPicPr>
            <a:picLocks noGrp="1"/>
          </p:cNvPicPr>
          <p:nvPr>
            <p:ph idx="1"/>
          </p:nvPr>
        </p:nvPicPr>
        <p:blipFill>
          <a:blip r:embed="rId2"/>
          <a:stretch>
            <a:fillRect/>
          </a:stretch>
        </p:blipFill>
        <p:spPr>
          <a:xfrm>
            <a:off x="609600" y="304800"/>
            <a:ext cx="9753600" cy="5486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descr="Image5.png"/>
          <p:cNvPicPr>
            <a:picLocks noGrp="1"/>
          </p:cNvPicPr>
          <p:nvPr>
            <p:ph idx="1"/>
          </p:nvPr>
        </p:nvPicPr>
        <p:blipFill>
          <a:blip r:embed="rId2"/>
          <a:stretch>
            <a:fillRect/>
          </a:stretch>
        </p:blipFill>
        <p:spPr>
          <a:xfrm>
            <a:off x="533400" y="381000"/>
            <a:ext cx="9829799" cy="5105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7.png" descr="Image7.png"/>
          <p:cNvPicPr>
            <a:picLocks noGrp="1"/>
          </p:cNvPicPr>
          <p:nvPr>
            <p:ph idx="1"/>
          </p:nvPr>
        </p:nvPicPr>
        <p:blipFill>
          <a:blip r:embed="rId2"/>
          <a:stretch>
            <a:fillRect/>
          </a:stretch>
        </p:blipFill>
        <p:spPr>
          <a:xfrm>
            <a:off x="762000" y="762000"/>
            <a:ext cx="9220200" cy="5105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8.png" descr="Image8.png"/>
          <p:cNvPicPr>
            <a:picLocks noGrp="1"/>
          </p:cNvPicPr>
          <p:nvPr>
            <p:ph idx="1"/>
          </p:nvPr>
        </p:nvPicPr>
        <p:blipFill>
          <a:blip r:embed="rId2"/>
          <a:stretch>
            <a:fillRect/>
          </a:stretch>
        </p:blipFill>
        <p:spPr>
          <a:xfrm>
            <a:off x="762000" y="762000"/>
            <a:ext cx="8839200" cy="508238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png" descr="Image8.png"/>
          <p:cNvPicPr>
            <a:picLocks noGrp="1"/>
          </p:cNvPicPr>
          <p:nvPr>
            <p:ph idx="1"/>
          </p:nvPr>
        </p:nvPicPr>
        <p:blipFill>
          <a:blip r:embed="rId2"/>
          <a:stretch>
            <a:fillRect/>
          </a:stretch>
        </p:blipFill>
        <p:spPr>
          <a:xfrm>
            <a:off x="457200" y="381000"/>
            <a:ext cx="9966325" cy="52578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74638"/>
            <a:ext cx="9875521" cy="6049962"/>
          </a:xfrm>
        </p:spPr>
        <p:txBody>
          <a:bodyPr anchor="t" anchorCtr="0">
            <a:normAutofit/>
          </a:bodyPr>
          <a:lstStyle/>
          <a:p>
            <a:pPr algn="l"/>
            <a:r>
              <a:rPr lang="en-US" sz="2400" b="1">
                <a:latin typeface="Times New Roman" pitchFamily="18" charset="0"/>
                <a:cs typeface="Times New Roman" pitchFamily="18" charset="0"/>
              </a:rPr>
              <a:t>Nêu bài </a:t>
            </a:r>
            <a:r>
              <a:rPr lang="en-US" sz="2400" b="1" smtClean="0">
                <a:latin typeface="Times New Roman" pitchFamily="18" charset="0"/>
                <a:cs typeface="Times New Roman" pitchFamily="18" charset="0"/>
              </a:rPr>
              <a:t>toán:</a:t>
            </a:r>
            <a:br>
              <a:rPr lang="en-US" sz="2400" b="1" smtClean="0">
                <a:latin typeface="Times New Roman" pitchFamily="18" charset="0"/>
                <a:cs typeface="Times New Roman" pitchFamily="18" charset="0"/>
              </a:rPr>
            </a:br>
            <a:r>
              <a:rPr lang="en-US" sz="2400" b="1" smtClean="0">
                <a:latin typeface="Times New Roman" pitchFamily="18" charset="0"/>
                <a:cs typeface="Times New Roman" pitchFamily="18" charset="0"/>
              </a:rPr>
              <a:t>- </a:t>
            </a:r>
            <a:r>
              <a:rPr lang="en-US" sz="2400" smtClean="0">
                <a:latin typeface="Times New Roman" pitchFamily="18" charset="0"/>
                <a:cs typeface="Times New Roman" pitchFamily="18" charset="0"/>
              </a:rPr>
              <a:t>Nước </a:t>
            </a:r>
            <a:r>
              <a:rPr lang="en-US" sz="2400">
                <a:latin typeface="Times New Roman" pitchFamily="18" charset="0"/>
                <a:cs typeface="Times New Roman" pitchFamily="18" charset="0"/>
              </a:rPr>
              <a:t>ta đang trong quá trình hội nhập kinh tế quốc tế, chuyển mình từ một nền kinh tế nông nghiệp lạc hậu sang nền kinh tế tri thức, một nền kinh tế hiện </a:t>
            </a:r>
            <a:r>
              <a:rPr lang="en-US" sz="2400" smtClean="0">
                <a:latin typeface="Times New Roman" pitchFamily="18" charset="0"/>
                <a:cs typeface="Times New Roman" pitchFamily="18" charset="0"/>
              </a:rPr>
              <a:t>đại</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 Trước </a:t>
            </a:r>
            <a:r>
              <a:rPr lang="en-US" sz="2400">
                <a:latin typeface="Times New Roman" pitchFamily="18" charset="0"/>
                <a:cs typeface="Times New Roman" pitchFamily="18" charset="0"/>
              </a:rPr>
              <a:t>đây, để được thưởng thức 1 bộ phim, người dùng sẽ phải hoặc ra rạp chiếu phim, hoặc phải ra cửa hàng băng đĩa mua phim </a:t>
            </a:r>
            <a:r>
              <a:rPr lang="en-US" sz="2400" smtClean="0">
                <a:latin typeface="Times New Roman" pitchFamily="18" charset="0"/>
                <a:cs typeface="Times New Roman" pitchFamily="18" charset="0"/>
                <a:sym typeface="Wingdings" pitchFamily="2" charset="2"/>
              </a:rPr>
              <a:t> </a:t>
            </a:r>
            <a:r>
              <a:rPr lang="en-US" sz="2400" smtClean="0">
                <a:latin typeface="Times New Roman" pitchFamily="18" charset="0"/>
                <a:cs typeface="Times New Roman" pitchFamily="18" charset="0"/>
              </a:rPr>
              <a:t>tốn </a:t>
            </a:r>
            <a:r>
              <a:rPr lang="en-US" sz="2400">
                <a:latin typeface="Times New Roman" pitchFamily="18" charset="0"/>
                <a:cs typeface="Times New Roman" pitchFamily="18" charset="0"/>
              </a:rPr>
              <a:t>thời gian và công </a:t>
            </a:r>
            <a:r>
              <a:rPr lang="en-US" sz="2400" smtClean="0">
                <a:latin typeface="Times New Roman" pitchFamily="18" charset="0"/>
                <a:cs typeface="Times New Roman" pitchFamily="18" charset="0"/>
              </a:rPr>
              <a:t>sức</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 </a:t>
            </a:r>
            <a:r>
              <a:rPr lang="en-US" sz="2400">
                <a:latin typeface="Times New Roman" pitchFamily="18" charset="0"/>
                <a:cs typeface="Times New Roman" pitchFamily="18" charset="0"/>
              </a:rPr>
              <a:t>Trong khi đó, với sức mạnh của Internet hiện nay (chúng ta đã xây dựng cơ sở hạ tầng mạng được hơn 10 năm, từ năm 1996) , việc tận dụng kênh thông tin này phục vụ cho hoạt động kinh doanh: quảng bá, bán hàng sẽ đem lại hiệu quả cao.</a:t>
            </a:r>
            <a:br>
              <a:rPr lang="en-US" sz="2400">
                <a:latin typeface="Times New Roman" pitchFamily="18" charset="0"/>
                <a:cs typeface="Times New Roman" pitchFamily="18" charset="0"/>
              </a:rPr>
            </a:br>
            <a:r>
              <a:rPr lang="en-US" sz="2400">
                <a:latin typeface="Times New Roman" pitchFamily="18" charset="0"/>
                <a:cs typeface="Times New Roman" pitchFamily="18" charset="0"/>
              </a:rPr>
              <a:t>Như vậy cùng với sự phát triển và những tiện ích mà CNTT và đặc biệt là Internet đem lại. </a:t>
            </a:r>
            <a:r>
              <a:rPr lang="en-US" sz="2400" smtClean="0">
                <a:latin typeface="Times New Roman" pitchFamily="18" charset="0"/>
                <a:cs typeface="Times New Roman" pitchFamily="18" charset="0"/>
              </a:rPr>
              <a:t>Em xin chọn </a:t>
            </a:r>
            <a:r>
              <a:rPr lang="en-US" sz="2400">
                <a:latin typeface="Times New Roman" pitchFamily="18" charset="0"/>
                <a:cs typeface="Times New Roman" pitchFamily="18" charset="0"/>
              </a:rPr>
              <a:t>đề tài “Ứng dụng thương mại điện tử DVDStore”. </a:t>
            </a:r>
            <a:br>
              <a:rPr lang="en-US" sz="2400">
                <a:latin typeface="Times New Roman" pitchFamily="18" charset="0"/>
                <a:cs typeface="Times New Roman" pitchFamily="18" charset="0"/>
              </a:rPr>
            </a:br>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9.png" descr="Image9.png"/>
          <p:cNvPicPr>
            <a:picLocks noGrp="1"/>
          </p:cNvPicPr>
          <p:nvPr>
            <p:ph idx="1"/>
          </p:nvPr>
        </p:nvPicPr>
        <p:blipFill>
          <a:blip r:embed="rId2"/>
          <a:stretch>
            <a:fillRect/>
          </a:stretch>
        </p:blipFill>
        <p:spPr>
          <a:xfrm>
            <a:off x="1066800" y="685800"/>
            <a:ext cx="8229600" cy="51585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uuPhieuXuat_P.jpg"/>
          <p:cNvPicPr>
            <a:picLocks noGrp="1"/>
          </p:cNvPicPr>
          <p:nvPr>
            <p:ph idx="1"/>
          </p:nvPr>
        </p:nvPicPr>
        <p:blipFill>
          <a:blip r:embed="rId2"/>
          <a:stretch>
            <a:fillRect/>
          </a:stretch>
        </p:blipFill>
        <p:spPr>
          <a:xfrm>
            <a:off x="304800" y="762000"/>
            <a:ext cx="10118725" cy="52578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png" descr="Image10.png"/>
          <p:cNvPicPr>
            <a:picLocks noGrp="1"/>
          </p:cNvPicPr>
          <p:nvPr>
            <p:ph idx="1"/>
          </p:nvPr>
        </p:nvPicPr>
        <p:blipFill>
          <a:blip r:embed="rId2"/>
          <a:stretch>
            <a:fillRect/>
          </a:stretch>
        </p:blipFill>
        <p:spPr>
          <a:xfrm>
            <a:off x="549275" y="304800"/>
            <a:ext cx="9874250" cy="541401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1.png" descr="Image11.png"/>
          <p:cNvPicPr>
            <a:picLocks noGrp="1"/>
          </p:cNvPicPr>
          <p:nvPr>
            <p:ph idx="1"/>
          </p:nvPr>
        </p:nvPicPr>
        <p:blipFill>
          <a:blip r:embed="rId2"/>
          <a:stretch>
            <a:fillRect/>
          </a:stretch>
        </p:blipFill>
        <p:spPr>
          <a:xfrm>
            <a:off x="457200" y="304800"/>
            <a:ext cx="9906000" cy="522525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2.png" descr="Image12.png"/>
          <p:cNvPicPr>
            <a:picLocks noGrp="1"/>
          </p:cNvPicPr>
          <p:nvPr>
            <p:ph idx="1"/>
          </p:nvPr>
        </p:nvPicPr>
        <p:blipFill>
          <a:blip r:embed="rId2"/>
          <a:stretch>
            <a:fillRect/>
          </a:stretch>
        </p:blipFill>
        <p:spPr>
          <a:xfrm>
            <a:off x="549275" y="762000"/>
            <a:ext cx="9874250" cy="520630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3.png" descr="Image43.png"/>
          <p:cNvPicPr>
            <a:picLocks noGrp="1"/>
          </p:cNvPicPr>
          <p:nvPr>
            <p:ph idx="1"/>
          </p:nvPr>
        </p:nvPicPr>
        <p:blipFill>
          <a:blip r:embed="rId2"/>
          <a:stretch>
            <a:fillRect/>
          </a:stretch>
        </p:blipFill>
        <p:spPr>
          <a:xfrm>
            <a:off x="549275" y="304800"/>
            <a:ext cx="9874250" cy="529906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Image19.png" descr="Image19.png"/>
          <p:cNvPicPr/>
          <p:nvPr/>
        </p:nvPicPr>
        <p:blipFill>
          <a:blip r:embed="rId2"/>
          <a:stretch>
            <a:fillRect/>
          </a:stretch>
        </p:blipFill>
        <p:spPr>
          <a:xfrm>
            <a:off x="549852" y="406729"/>
            <a:ext cx="9873095" cy="604454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XuatDuLieuBaoCaoDoanhThu_P.jpg"/>
          <p:cNvPicPr/>
          <p:nvPr/>
        </p:nvPicPr>
        <p:blipFill>
          <a:blip r:embed="rId2"/>
          <a:stretch>
            <a:fillRect/>
          </a:stretch>
        </p:blipFill>
        <p:spPr>
          <a:xfrm>
            <a:off x="704232" y="311727"/>
            <a:ext cx="9564336" cy="623454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4.png" descr="Image44.png"/>
          <p:cNvPicPr>
            <a:picLocks noGrp="1"/>
          </p:cNvPicPr>
          <p:nvPr>
            <p:ph idx="1"/>
          </p:nvPr>
        </p:nvPicPr>
        <p:blipFill>
          <a:blip r:embed="rId2"/>
          <a:stretch>
            <a:fillRect/>
          </a:stretch>
        </p:blipFill>
        <p:spPr>
          <a:xfrm>
            <a:off x="549275" y="304801"/>
            <a:ext cx="9874250" cy="522963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descr="Image21.png"/>
          <p:cNvPicPr>
            <a:picLocks noGrp="1"/>
          </p:cNvPicPr>
          <p:nvPr>
            <p:ph idx="1"/>
          </p:nvPr>
        </p:nvPicPr>
        <p:blipFill>
          <a:blip r:embed="rId2"/>
          <a:stretch>
            <a:fillRect/>
          </a:stretch>
        </p:blipFill>
        <p:spPr>
          <a:xfrm>
            <a:off x="609600" y="304800"/>
            <a:ext cx="9372599" cy="536813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381004"/>
            <a:ext cx="9875521" cy="5745163"/>
          </a:xfrm>
        </p:spPr>
        <p:txBody>
          <a:bodyPr/>
          <a:lstStyle/>
          <a:p>
            <a:r>
              <a:rPr lang="en-US" b="1">
                <a:latin typeface="Times New Roman" pitchFamily="18" charset="0"/>
                <a:cs typeface="Times New Roman" pitchFamily="18" charset="0"/>
              </a:rPr>
              <a:t>Yêu cầu </a:t>
            </a:r>
            <a:r>
              <a:rPr lang="en-US" b="1" smtClean="0">
                <a:latin typeface="Times New Roman" pitchFamily="18" charset="0"/>
                <a:cs typeface="Times New Roman" pitchFamily="18" charset="0"/>
              </a:rPr>
              <a:t>chung</a:t>
            </a:r>
          </a:p>
          <a:p>
            <a:r>
              <a:rPr lang="en-US">
                <a:latin typeface="Times New Roman" pitchFamily="18" charset="0"/>
                <a:cs typeface="Times New Roman" pitchFamily="18" charset="0"/>
              </a:rPr>
              <a:t>Đặt tiêu chí lợi nhuận lên hàng </a:t>
            </a:r>
            <a:r>
              <a:rPr lang="en-US" smtClean="0">
                <a:latin typeface="Times New Roman" pitchFamily="18" charset="0"/>
                <a:cs typeface="Times New Roman" pitchFamily="18" charset="0"/>
              </a:rPr>
              <a:t>đầu. Vì </a:t>
            </a:r>
            <a:r>
              <a:rPr lang="en-US">
                <a:latin typeface="Times New Roman" pitchFamily="18" charset="0"/>
                <a:cs typeface="Times New Roman" pitchFamily="18" charset="0"/>
              </a:rPr>
              <a:t>thế: </a:t>
            </a:r>
          </a:p>
          <a:p>
            <a:r>
              <a:rPr lang="en-US">
                <a:latin typeface="Times New Roman" pitchFamily="18" charset="0"/>
                <a:cs typeface="Times New Roman" pitchFamily="18" charset="0"/>
              </a:rPr>
              <a:t>	Trang Web cần được xây dựng trong thời gian nhanh nhất, với chi phí thấp </a:t>
            </a:r>
            <a:r>
              <a:rPr lang="en-US" smtClean="0">
                <a:latin typeface="Times New Roman" pitchFamily="18" charset="0"/>
                <a:cs typeface="Times New Roman" pitchFamily="18" charset="0"/>
              </a:rPr>
              <a:t>nhất</a:t>
            </a:r>
            <a:endParaRPr lang="en-US">
              <a:latin typeface="Times New Roman" pitchFamily="18" charset="0"/>
              <a:cs typeface="Times New Roman" pitchFamily="18" charset="0"/>
            </a:endParaRPr>
          </a:p>
          <a:p>
            <a:r>
              <a:rPr lang="en-US">
                <a:latin typeface="Times New Roman" pitchFamily="18" charset="0"/>
                <a:cs typeface="Times New Roman" pitchFamily="18" charset="0"/>
              </a:rPr>
              <a:t>	Trang web thiết kế đơn giản gọn nhẹ load nhanh</a:t>
            </a:r>
            <a:endParaRPr lang="en-US" b="1" smtClean="0">
              <a:latin typeface="Times New Roman" pitchFamily="18" charset="0"/>
              <a:cs typeface="Times New Roman" pitchFamily="18" charset="0"/>
            </a:endParaRPr>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2.png" descr="Image22.png"/>
          <p:cNvPicPr>
            <a:picLocks noGrp="1"/>
          </p:cNvPicPr>
          <p:nvPr>
            <p:ph idx="1"/>
          </p:nvPr>
        </p:nvPicPr>
        <p:blipFill>
          <a:blip r:embed="rId2"/>
          <a:stretch>
            <a:fillRect/>
          </a:stretch>
        </p:blipFill>
        <p:spPr>
          <a:xfrm>
            <a:off x="533400" y="304800"/>
            <a:ext cx="9753600" cy="52578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5.png" descr="Image25.png"/>
          <p:cNvPicPr>
            <a:picLocks noGrp="1"/>
          </p:cNvPicPr>
          <p:nvPr>
            <p:ph idx="1"/>
          </p:nvPr>
        </p:nvPicPr>
        <p:blipFill>
          <a:blip r:embed="rId2"/>
          <a:stretch>
            <a:fillRect/>
          </a:stretch>
        </p:blipFill>
        <p:spPr>
          <a:xfrm>
            <a:off x="549275" y="304800"/>
            <a:ext cx="9874250" cy="51054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28.png" descr="Image28.png"/>
          <p:cNvPicPr>
            <a:picLocks noGrp="1"/>
          </p:cNvPicPr>
          <p:nvPr>
            <p:ph idx="1"/>
          </p:nvPr>
        </p:nvPicPr>
        <p:blipFill>
          <a:blip r:embed="rId2"/>
          <a:stretch>
            <a:fillRect/>
          </a:stretch>
        </p:blipFill>
        <p:spPr>
          <a:xfrm>
            <a:off x="549275" y="228600"/>
            <a:ext cx="9874250" cy="54101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9.png" descr="Image29.png"/>
          <p:cNvPicPr>
            <a:picLocks noGrp="1"/>
          </p:cNvPicPr>
          <p:nvPr>
            <p:ph idx="1"/>
          </p:nvPr>
        </p:nvPicPr>
        <p:blipFill>
          <a:blip r:embed="rId2"/>
          <a:stretch>
            <a:fillRect/>
          </a:stretch>
        </p:blipFill>
        <p:spPr>
          <a:xfrm>
            <a:off x="549275" y="228600"/>
            <a:ext cx="9874250" cy="525779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0.png" descr="Image30.png"/>
          <p:cNvPicPr>
            <a:picLocks noGrp="1"/>
          </p:cNvPicPr>
          <p:nvPr>
            <p:ph idx="1"/>
          </p:nvPr>
        </p:nvPicPr>
        <p:blipFill>
          <a:blip r:embed="rId2"/>
          <a:stretch>
            <a:fillRect/>
          </a:stretch>
        </p:blipFill>
        <p:spPr>
          <a:xfrm>
            <a:off x="549275" y="304800"/>
            <a:ext cx="9874250" cy="52578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31.png" descr="Image31.png"/>
          <p:cNvPicPr>
            <a:picLocks noGrp="1"/>
          </p:cNvPicPr>
          <p:nvPr>
            <p:ph idx="1"/>
          </p:nvPr>
        </p:nvPicPr>
        <p:blipFill>
          <a:blip r:embed="rId2"/>
          <a:stretch>
            <a:fillRect/>
          </a:stretch>
        </p:blipFill>
        <p:spPr>
          <a:xfrm>
            <a:off x="685800" y="685800"/>
            <a:ext cx="8839200" cy="513000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Image32.png" descr="Image32.png"/>
          <p:cNvPicPr/>
          <p:nvPr/>
        </p:nvPicPr>
        <p:blipFill>
          <a:blip r:embed="rId2"/>
          <a:stretch>
            <a:fillRect/>
          </a:stretch>
        </p:blipFill>
        <p:spPr>
          <a:xfrm>
            <a:off x="650970" y="446964"/>
            <a:ext cx="9670860" cy="596407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3.png" descr="Image33.png"/>
          <p:cNvPicPr>
            <a:picLocks noGrp="1"/>
          </p:cNvPicPr>
          <p:nvPr>
            <p:ph idx="1"/>
          </p:nvPr>
        </p:nvPicPr>
        <p:blipFill>
          <a:blip r:embed="rId2"/>
          <a:stretch>
            <a:fillRect/>
          </a:stretch>
        </p:blipFill>
        <p:spPr>
          <a:xfrm>
            <a:off x="549275" y="533400"/>
            <a:ext cx="9874250" cy="56388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iduClassHibernate.gif"/>
          <p:cNvPicPr>
            <a:picLocks noGrp="1"/>
          </p:cNvPicPr>
          <p:nvPr>
            <p:ph idx="1"/>
          </p:nvPr>
        </p:nvPicPr>
        <p:blipFill>
          <a:blip r:embed="rId2"/>
          <a:stretch>
            <a:fillRect/>
          </a:stretch>
        </p:blipFill>
        <p:spPr>
          <a:xfrm>
            <a:off x="2919412" y="609601"/>
            <a:ext cx="5133975" cy="527764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6.png" descr="Image36.png"/>
          <p:cNvPicPr>
            <a:picLocks noGrp="1"/>
          </p:cNvPicPr>
          <p:nvPr>
            <p:ph idx="1"/>
          </p:nvPr>
        </p:nvPicPr>
        <p:blipFill>
          <a:blip r:embed="rId2"/>
          <a:stretch>
            <a:fillRect/>
          </a:stretch>
        </p:blipFill>
        <p:spPr>
          <a:xfrm>
            <a:off x="1295400" y="762000"/>
            <a:ext cx="8305800" cy="536416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4"/>
            <a:ext cx="10515600" cy="5897563"/>
          </a:xfrm>
        </p:spPr>
        <p:txBody>
          <a:bodyPr>
            <a:normAutofit fontScale="92500"/>
          </a:bodyPr>
          <a:lstStyle/>
          <a:p>
            <a:r>
              <a:rPr lang="en-US" b="1">
                <a:latin typeface="Times New Roman" pitchFamily="18" charset="0"/>
                <a:cs typeface="Times New Roman" pitchFamily="18" charset="0"/>
              </a:rPr>
              <a:t>Chức năng chung</a:t>
            </a:r>
            <a:endParaRPr lang="en-US">
              <a:latin typeface="Times New Roman" pitchFamily="18" charset="0"/>
              <a:cs typeface="Times New Roman" pitchFamily="18" charset="0"/>
            </a:endParaRPr>
          </a:p>
          <a:p>
            <a:pPr>
              <a:buNone/>
            </a:pPr>
            <a:r>
              <a:rPr lang="en-US" b="1" smtClean="0">
                <a:latin typeface="Times New Roman" pitchFamily="18" charset="0"/>
                <a:cs typeface="Times New Roman" pitchFamily="18" charset="0"/>
              </a:rPr>
              <a:t>	- </a:t>
            </a:r>
            <a:r>
              <a:rPr lang="en-US" b="1" smtClean="0">
                <a:latin typeface="Times New Roman" pitchFamily="18" charset="0"/>
                <a:cs typeface="Times New Roman" pitchFamily="18" charset="0"/>
              </a:rPr>
              <a:t>Đối với khách hàng chưa đăng ký:</a:t>
            </a:r>
            <a:r>
              <a:rPr lang="en-US" smtClean="0">
                <a:latin typeface="Times New Roman" pitchFamily="18" charset="0"/>
                <a:cs typeface="Times New Roman" pitchFamily="18" charset="0"/>
              </a:rPr>
              <a:t> </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Đăng ký miễn phí để trở thành thành viên của trang Web.</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Cho phép tìm kiếm và xem thông tin giới thiệu về các bộ phim (tìm qua tên phim, tên diễn viên, chữ cái đầu tên phim, và tìm phim theo loại phim), xem qua tóm tắt nội dung phim.</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Xem hướng dẫn sử dụng và thông tin liên hệ cửa hàng.</a:t>
            </a:r>
          </a:p>
          <a:p>
            <a:pPr>
              <a:buNone/>
            </a:pPr>
            <a:r>
              <a:rPr lang="en-US" b="1" smtClean="0">
                <a:latin typeface="Times New Roman" pitchFamily="18" charset="0"/>
                <a:cs typeface="Times New Roman" pitchFamily="18" charset="0"/>
              </a:rPr>
              <a:t>	-  </a:t>
            </a:r>
            <a:r>
              <a:rPr lang="en-US" b="1" smtClean="0">
                <a:latin typeface="Times New Roman" pitchFamily="18" charset="0"/>
                <a:cs typeface="Times New Roman" pitchFamily="18" charset="0"/>
              </a:rPr>
              <a:t>Đối với khách hàng đã đăng kí:</a:t>
            </a:r>
            <a:r>
              <a:rPr lang="en-US" smtClean="0">
                <a:latin typeface="Times New Roman" pitchFamily="18" charset="0"/>
                <a:cs typeface="Times New Roman" pitchFamily="18" charset="0"/>
              </a:rPr>
              <a:t> </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Ngoài các chức năng như khách hàng chưa đăng ký có thể thực hiện, các khách hàng đã đăng ký sẽ được đăng nhập, gửi đơn đặt hàng, quản lý thông tin cá nhân, quản lý giỏ </a:t>
            </a:r>
            <a:r>
              <a:rPr lang="en-US" smtClean="0">
                <a:latin typeface="Times New Roman" pitchFamily="18" charset="0"/>
                <a:cs typeface="Times New Roman" pitchFamily="18" charset="0"/>
              </a:rPr>
              <a:t>hàng</a:t>
            </a:r>
            <a:r>
              <a:rPr lang="en-US" smtClean="0">
                <a:latin typeface="Times New Roman" pitchFamily="18" charset="0"/>
                <a:cs typeface="Times New Roman" pitchFamily="18" charset="0"/>
              </a:rPr>
              <a:t>.</a:t>
            </a: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762000"/>
            <a:ext cx="9875521" cy="5364167"/>
          </a:xfrm>
        </p:spPr>
        <p:txBody>
          <a:bodyPr/>
          <a:lstStyle/>
          <a:p>
            <a:r>
              <a:rPr lang="en-US" smtClean="0">
                <a:latin typeface="Times New Roman" pitchFamily="18" charset="0"/>
                <a:cs typeface="Times New Roman" pitchFamily="18" charset="0"/>
              </a:rPr>
              <a:t>Một số công nghệ được sử dụng</a:t>
            </a:r>
          </a:p>
          <a:p>
            <a:pPr marL="514350" indent="-514350">
              <a:buAutoNum type="arabicPeriod"/>
            </a:pPr>
            <a:r>
              <a:rPr lang="en-US" smtClean="0">
                <a:latin typeface="Times New Roman" pitchFamily="18" charset="0"/>
                <a:cs typeface="Times New Roman" pitchFamily="18" charset="0"/>
              </a:rPr>
              <a:t>Spring Framework 2.5 – Spring Security Filter</a:t>
            </a:r>
          </a:p>
          <a:p>
            <a:pPr marL="514350" indent="-514350">
              <a:buAutoNum type="arabicPeriod"/>
            </a:pPr>
            <a:r>
              <a:rPr lang="en-US" smtClean="0">
                <a:latin typeface="Times New Roman" pitchFamily="18" charset="0"/>
                <a:cs typeface="Times New Roman" pitchFamily="18" charset="0"/>
              </a:rPr>
              <a:t>Hibernate 3</a:t>
            </a:r>
          </a:p>
          <a:p>
            <a:pPr marL="514350" indent="-514350">
              <a:buAutoNum type="arabicPeriod"/>
            </a:pPr>
            <a:r>
              <a:rPr lang="en-US" smtClean="0">
                <a:latin typeface="Times New Roman" pitchFamily="18" charset="0"/>
                <a:cs typeface="Times New Roman" pitchFamily="18" charset="0"/>
              </a:rPr>
              <a:t>Struts 2</a:t>
            </a:r>
          </a:p>
          <a:p>
            <a:pPr marL="514350" indent="-514350">
              <a:buAutoNum type="arabicPeriod"/>
            </a:pPr>
            <a:r>
              <a:rPr lang="en-US" smtClean="0">
                <a:latin typeface="Times New Roman" pitchFamily="18" charset="0"/>
                <a:cs typeface="Times New Roman" pitchFamily="18" charset="0"/>
              </a:rPr>
              <a:t>CXF WebService</a:t>
            </a:r>
          </a:p>
          <a:p>
            <a:pPr marL="514350" indent="-514350">
              <a:buAutoNum type="arabicPeriod"/>
            </a:pPr>
            <a:r>
              <a:rPr lang="en-US" smtClean="0">
                <a:latin typeface="Times New Roman" pitchFamily="18" charset="0"/>
                <a:cs typeface="Times New Roman" pitchFamily="18" charset="0"/>
              </a:rPr>
              <a:t>ActiveMQ JMS</a:t>
            </a:r>
          </a:p>
          <a:p>
            <a:pPr marL="514350" indent="-514350">
              <a:buAutoNum type="arabicPeriod"/>
            </a:pPr>
            <a:r>
              <a:rPr lang="en-US" smtClean="0">
                <a:latin typeface="Times New Roman" pitchFamily="18" charset="0"/>
                <a:cs typeface="Times New Roman" pitchFamily="18" charset="0"/>
              </a:rPr>
              <a:t>Freemarker, Log4J, JUnit, JMock</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truts2MVC.gif"/>
          <p:cNvPicPr>
            <a:picLocks noGrp="1"/>
          </p:cNvPicPr>
          <p:nvPr>
            <p:ph idx="1"/>
          </p:nvPr>
        </p:nvPicPr>
        <p:blipFill>
          <a:blip r:embed="rId2"/>
          <a:stretch>
            <a:fillRect/>
          </a:stretch>
        </p:blipFill>
        <p:spPr>
          <a:xfrm>
            <a:off x="2895601" y="838200"/>
            <a:ext cx="5029200" cy="455850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truts2MVC2.gif"/>
          <p:cNvPicPr>
            <a:picLocks noGrp="1"/>
          </p:cNvPicPr>
          <p:nvPr>
            <p:ph idx="1"/>
          </p:nvPr>
        </p:nvPicPr>
        <p:blipFill>
          <a:blip r:embed="rId2"/>
          <a:stretch>
            <a:fillRect/>
          </a:stretch>
        </p:blipFill>
        <p:spPr>
          <a:xfrm>
            <a:off x="3505200" y="228600"/>
            <a:ext cx="4105275" cy="2590800"/>
          </a:xfrm>
          <a:prstGeom prst="rect">
            <a:avLst/>
          </a:prstGeom>
        </p:spPr>
      </p:pic>
      <p:sp>
        <p:nvSpPr>
          <p:cNvPr id="6" name="TextBox 5"/>
          <p:cNvSpPr txBox="1"/>
          <p:nvPr/>
        </p:nvSpPr>
        <p:spPr>
          <a:xfrm>
            <a:off x="838200" y="2895600"/>
            <a:ext cx="9144000" cy="3693319"/>
          </a:xfrm>
          <a:prstGeom prst="rect">
            <a:avLst/>
          </a:prstGeom>
          <a:noFill/>
        </p:spPr>
        <p:txBody>
          <a:bodyPr wrap="square" rtlCol="0">
            <a:spAutoFit/>
          </a:bodyPr>
          <a:lstStyle/>
          <a:p>
            <a:pPr>
              <a:buFontTx/>
              <a:buChar char="-"/>
            </a:pPr>
            <a:r>
              <a:rPr lang="en-GB" smtClean="0">
                <a:latin typeface="Times New Roman" pitchFamily="18" charset="0"/>
                <a:cs typeface="Times New Roman" pitchFamily="18" charset="0"/>
              </a:rPr>
              <a:t>ExceptionInterceptor</a:t>
            </a:r>
          </a:p>
          <a:p>
            <a:pPr>
              <a:buFontTx/>
              <a:buChar char="-"/>
            </a:pPr>
            <a:r>
              <a:rPr lang="en-GB" smtClean="0">
                <a:latin typeface="Times New Roman" pitchFamily="18" charset="0"/>
                <a:cs typeface="Times New Roman" pitchFamily="18" charset="0"/>
              </a:rPr>
              <a:t> ServletConfigInterceptor</a:t>
            </a:r>
          </a:p>
          <a:p>
            <a:pPr>
              <a:buFontTx/>
              <a:buChar char="-"/>
            </a:pPr>
            <a:r>
              <a:rPr lang="en-GB" smtClean="0">
                <a:latin typeface="Times New Roman" pitchFamily="18" charset="0"/>
                <a:cs typeface="Times New Roman" pitchFamily="18" charset="0"/>
              </a:rPr>
              <a:t> I18N</a:t>
            </a:r>
          </a:p>
          <a:p>
            <a:pPr>
              <a:buFontTx/>
              <a:buChar char="-"/>
            </a:pPr>
            <a:r>
              <a:rPr lang="en-GB" smtClean="0">
                <a:latin typeface="Times New Roman" pitchFamily="18" charset="0"/>
                <a:cs typeface="Times New Roman" pitchFamily="18" charset="0"/>
              </a:rPr>
              <a:t> PrepareInterceptor</a:t>
            </a:r>
          </a:p>
          <a:p>
            <a:pPr>
              <a:buFontTx/>
              <a:buChar char="-"/>
            </a:pPr>
            <a:r>
              <a:rPr lang="en-GB" smtClean="0">
                <a:latin typeface="Times New Roman" pitchFamily="18" charset="0"/>
                <a:cs typeface="Times New Roman" pitchFamily="18" charset="0"/>
              </a:rPr>
              <a:t> WorkflowInterceptor </a:t>
            </a:r>
          </a:p>
          <a:p>
            <a:pPr>
              <a:buFontTx/>
              <a:buChar char="-"/>
            </a:pPr>
            <a:r>
              <a:rPr lang="en-GB" smtClean="0">
                <a:latin typeface="Times New Roman" pitchFamily="18" charset="0"/>
                <a:cs typeface="Times New Roman" pitchFamily="18" charset="0"/>
              </a:rPr>
              <a:t> ModelDrivenInterceptor</a:t>
            </a:r>
          </a:p>
          <a:p>
            <a:pPr>
              <a:buFontTx/>
              <a:buChar char="-"/>
            </a:pPr>
            <a:r>
              <a:rPr lang="en-GB" smtClean="0">
                <a:latin typeface="Times New Roman" pitchFamily="18" charset="0"/>
                <a:cs typeface="Times New Roman" pitchFamily="18" charset="0"/>
              </a:rPr>
              <a:t> ParamsInterceptor</a:t>
            </a:r>
          </a:p>
          <a:p>
            <a:pPr>
              <a:buFontTx/>
              <a:buChar char="-"/>
            </a:pPr>
            <a:r>
              <a:rPr lang="en-GB" smtClean="0">
                <a:latin typeface="Times New Roman" pitchFamily="18" charset="0"/>
                <a:cs typeface="Times New Roman" pitchFamily="18" charset="0"/>
              </a:rPr>
              <a:t> DsPreparerInterceptor</a:t>
            </a:r>
          </a:p>
          <a:p>
            <a:pPr>
              <a:buFontTx/>
              <a:buChar char="-"/>
            </a:pPr>
            <a:r>
              <a:rPr lang="en-GB" smtClean="0">
                <a:latin typeface="Times New Roman" pitchFamily="18" charset="0"/>
                <a:cs typeface="Times New Roman" pitchFamily="18" charset="0"/>
              </a:rPr>
              <a:t> ConversionErrorInterceptor</a:t>
            </a:r>
          </a:p>
          <a:p>
            <a:pPr>
              <a:buFontTx/>
              <a:buChar char="-"/>
            </a:pPr>
            <a:r>
              <a:rPr lang="en-GB" smtClean="0">
                <a:latin typeface="Times New Roman" pitchFamily="18" charset="0"/>
                <a:cs typeface="Times New Roman" pitchFamily="18" charset="0"/>
              </a:rPr>
              <a:t> ValidationInterceptor</a:t>
            </a:r>
          </a:p>
          <a:p>
            <a:pPr>
              <a:buFontTx/>
              <a:buChar char="-"/>
            </a:pPr>
            <a:r>
              <a:rPr lang="en-GB" smtClean="0">
                <a:latin typeface="Times New Roman" pitchFamily="18" charset="0"/>
                <a:cs typeface="Times New Roman" pitchFamily="18" charset="0"/>
              </a:rPr>
              <a:t> WorkFlowInterceptor</a:t>
            </a:r>
          </a:p>
          <a:p>
            <a:pPr>
              <a:buFontTx/>
              <a:buChar char="-"/>
            </a:pPr>
            <a:r>
              <a:rPr lang="en-GB" smtClean="0">
                <a:latin typeface="Times New Roman" pitchFamily="18" charset="0"/>
                <a:cs typeface="Times New Roman" pitchFamily="18" charset="0"/>
              </a:rPr>
              <a:t> TokenSessionInterceptor</a:t>
            </a:r>
          </a:p>
          <a:p>
            <a:pPr>
              <a:buFontTx/>
              <a:buChar char="-"/>
            </a:pPr>
            <a:r>
              <a:rPr lang="en-GB" smtClean="0">
                <a:latin typeface="Times New Roman" pitchFamily="18" charset="0"/>
                <a:cs typeface="Times New Roman" pitchFamily="18" charset="0"/>
              </a:rPr>
              <a:t> ExecAndWaitInterceptor</a:t>
            </a:r>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uts2UI.gif"/>
          <p:cNvPicPr/>
          <p:nvPr/>
        </p:nvPicPr>
        <p:blipFill>
          <a:blip r:embed="rId2"/>
          <a:stretch>
            <a:fillRect/>
          </a:stretch>
        </p:blipFill>
        <p:spPr>
          <a:xfrm>
            <a:off x="3200400" y="609600"/>
            <a:ext cx="4362450" cy="3238500"/>
          </a:xfrm>
          <a:prstGeom prst="rect">
            <a:avLst/>
          </a:prstGeom>
        </p:spPr>
      </p:pic>
      <p:sp>
        <p:nvSpPr>
          <p:cNvPr id="3" name="TextBox 2"/>
          <p:cNvSpPr txBox="1"/>
          <p:nvPr/>
        </p:nvSpPr>
        <p:spPr>
          <a:xfrm>
            <a:off x="685800" y="4038600"/>
            <a:ext cx="8412944" cy="1200329"/>
          </a:xfrm>
          <a:prstGeom prst="rect">
            <a:avLst/>
          </a:prstGeom>
          <a:noFill/>
        </p:spPr>
        <p:txBody>
          <a:bodyPr wrap="none" rtlCol="0">
            <a:spAutoFit/>
          </a:bodyPr>
          <a:lstStyle/>
          <a:p>
            <a:pPr>
              <a:buFontTx/>
              <a:buChar char="-"/>
            </a:pPr>
            <a:r>
              <a:rPr lang="en-GB" smtClean="0">
                <a:latin typeface="Times New Roman" pitchFamily="18" charset="0"/>
                <a:cs typeface="Times New Roman" pitchFamily="18" charset="0"/>
              </a:rPr>
              <a:t>Templates là các file *.ftl sử dụng Freemaker để render html, </a:t>
            </a:r>
          </a:p>
          <a:p>
            <a:r>
              <a:rPr lang="en-GB" smtClean="0">
                <a:latin typeface="Times New Roman" pitchFamily="18" charset="0"/>
                <a:cs typeface="Times New Roman" pitchFamily="18" charset="0"/>
              </a:rPr>
              <a:t>đây là 1 framework khá mạnh, có thể render bất kỳ dạng text nào, gồm cả xml, html... </a:t>
            </a:r>
          </a:p>
          <a:p>
            <a:r>
              <a:rPr lang="en-GB" smtClean="0">
                <a:latin typeface="Times New Roman" pitchFamily="18" charset="0"/>
                <a:cs typeface="Times New Roman" pitchFamily="18" charset="0"/>
              </a:rPr>
              <a:t>Hiện đang được sử dụng ngày càng rộng dãi vì dễ dùng và render nhanh, tốt hơn jsp</a:t>
            </a:r>
            <a:endParaRPr lang="en-US" b="1" smtClean="0">
              <a:latin typeface="Times New Roman" pitchFamily="18" charset="0"/>
              <a:cs typeface="Times New Roman" pitchFamily="18" charset="0"/>
            </a:endParaRPr>
          </a:p>
          <a:p>
            <a:endParaRPr lang="en-US">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uts2ComponentClassDiagra.gif"/>
          <p:cNvPicPr/>
          <p:nvPr/>
        </p:nvPicPr>
        <p:blipFill>
          <a:blip r:embed="rId2"/>
          <a:stretch>
            <a:fillRect/>
          </a:stretch>
        </p:blipFill>
        <p:spPr>
          <a:xfrm>
            <a:off x="589555" y="385549"/>
            <a:ext cx="9793690" cy="608690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8.png" descr="Image38.png"/>
          <p:cNvPicPr/>
          <p:nvPr/>
        </p:nvPicPr>
        <p:blipFill>
          <a:blip r:embed="rId2"/>
          <a:stretch>
            <a:fillRect/>
          </a:stretch>
        </p:blipFill>
        <p:spPr>
          <a:xfrm>
            <a:off x="555435" y="476199"/>
            <a:ext cx="9861929" cy="590560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9.png" descr="Image39.png"/>
          <p:cNvPicPr/>
          <p:nvPr/>
        </p:nvPicPr>
        <p:blipFill>
          <a:blip r:embed="rId2"/>
          <a:stretch>
            <a:fillRect/>
          </a:stretch>
        </p:blipFill>
        <p:spPr>
          <a:xfrm>
            <a:off x="610026" y="365077"/>
            <a:ext cx="9752747" cy="61278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gSupport.png"/>
          <p:cNvPicPr/>
          <p:nvPr/>
        </p:nvPicPr>
        <p:blipFill>
          <a:blip r:embed="rId2"/>
          <a:stretch>
            <a:fillRect/>
          </a:stretch>
        </p:blipFill>
        <p:spPr>
          <a:xfrm>
            <a:off x="733425" y="138112"/>
            <a:ext cx="9505950" cy="6581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0.png" descr="Image40.png"/>
          <p:cNvPicPr/>
          <p:nvPr/>
        </p:nvPicPr>
        <p:blipFill>
          <a:blip r:embed="rId2"/>
          <a:stretch>
            <a:fillRect/>
          </a:stretch>
        </p:blipFill>
        <p:spPr>
          <a:xfrm>
            <a:off x="1364366" y="500848"/>
            <a:ext cx="8244067" cy="585630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urityFilter.gif"/>
          <p:cNvPicPr/>
          <p:nvPr/>
        </p:nvPicPr>
        <p:blipFill>
          <a:blip r:embed="rId2"/>
          <a:stretch>
            <a:fillRect/>
          </a:stretch>
        </p:blipFill>
        <p:spPr>
          <a:xfrm>
            <a:off x="4391025" y="762000"/>
            <a:ext cx="2190750" cy="2667000"/>
          </a:xfrm>
          <a:prstGeom prst="rect">
            <a:avLst/>
          </a:prstGeom>
        </p:spPr>
      </p:pic>
      <p:sp>
        <p:nvSpPr>
          <p:cNvPr id="5" name="TextBox 4"/>
          <p:cNvSpPr txBox="1"/>
          <p:nvPr/>
        </p:nvSpPr>
        <p:spPr>
          <a:xfrm>
            <a:off x="533400" y="3657600"/>
            <a:ext cx="8055282" cy="923330"/>
          </a:xfrm>
          <a:prstGeom prst="rect">
            <a:avLst/>
          </a:prstGeom>
          <a:noFill/>
        </p:spPr>
        <p:txBody>
          <a:bodyPr wrap="none" rtlCol="0">
            <a:spAutoFit/>
          </a:bodyPr>
          <a:lstStyle/>
          <a:p>
            <a:r>
              <a:rPr lang="en-GB" smtClean="0">
                <a:latin typeface="Times New Roman" pitchFamily="18" charset="0"/>
                <a:cs typeface="Times New Roman" pitchFamily="18" charset="0"/>
              </a:rPr>
              <a:t>- ConcurrentSessionFilter, HttpSessionEventPublisher , ConcurrentSessionController </a:t>
            </a:r>
          </a:p>
          <a:p>
            <a:pPr>
              <a:buFontTx/>
              <a:buChar char="-"/>
            </a:pPr>
            <a:r>
              <a:rPr lang="en-GB" smtClean="0">
                <a:latin typeface="Times New Roman" pitchFamily="18" charset="0"/>
                <a:cs typeface="Times New Roman" pitchFamily="18" charset="0"/>
              </a:rPr>
              <a:t>HttpSessionContextIntegrationFilter, SecurityContextHolder, SecurityContext </a:t>
            </a:r>
          </a:p>
          <a:p>
            <a:pPr>
              <a:buFontTx/>
              <a:buChar char="-"/>
            </a:pPr>
            <a:r>
              <a:rPr lang="en-GB" smtClean="0">
                <a:latin typeface="Times New Roman" pitchFamily="18" charset="0"/>
                <a:cs typeface="Times New Roman" pitchFamily="18" charset="0"/>
              </a:rPr>
              <a:t> AuthenticationProcessingFilter, AuthenticationManager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4"/>
            <a:ext cx="10439400" cy="5897563"/>
          </a:xfrm>
        </p:spPr>
        <p:txBody>
          <a:bodyPr>
            <a:normAutofit fontScale="77500" lnSpcReduction="20000"/>
          </a:bodyPr>
          <a:lstStyle/>
          <a:p>
            <a:r>
              <a:rPr lang="en-US" b="1" smtClean="0">
                <a:latin typeface="Times New Roman" pitchFamily="18" charset="0"/>
                <a:cs typeface="Times New Roman" pitchFamily="18" charset="0"/>
              </a:rPr>
              <a:t>- Đối với Admin (Chủ cửa hàng DVDStore):</a:t>
            </a:r>
            <a:endParaRPr lang="en-US" smtClean="0">
              <a:latin typeface="Times New Roman" pitchFamily="18" charset="0"/>
              <a:cs typeface="Times New Roman" pitchFamily="18" charset="0"/>
            </a:endParaRPr>
          </a:p>
          <a:p>
            <a:pPr>
              <a:buNone/>
            </a:pPr>
            <a:r>
              <a:rPr lang="en-US" smtClean="0">
                <a:latin typeface="Times New Roman" pitchFamily="18" charset="0"/>
                <a:cs typeface="Times New Roman" pitchFamily="18" charset="0"/>
              </a:rPr>
              <a:t>	+ Trang </a:t>
            </a:r>
            <a:r>
              <a:rPr lang="en-US" smtClean="0">
                <a:latin typeface="Times New Roman" pitchFamily="18" charset="0"/>
                <a:cs typeface="Times New Roman" pitchFamily="18" charset="0"/>
              </a:rPr>
              <a:t>Web là công cụ cho hoạt động kinh doanh thương mại điện </a:t>
            </a:r>
            <a:r>
              <a:rPr lang="en-US" smtClean="0">
                <a:latin typeface="Times New Roman" pitchFamily="18" charset="0"/>
                <a:cs typeface="Times New Roman" pitchFamily="18" charset="0"/>
              </a:rPr>
              <a:t>tử </a:t>
            </a:r>
            <a:endParaRPr lang="en-US" smtClean="0">
              <a:latin typeface="Times New Roman" pitchFamily="18" charset="0"/>
              <a:cs typeface="Times New Roman" pitchFamily="18" charset="0"/>
            </a:endParaRPr>
          </a:p>
          <a:p>
            <a:pPr>
              <a:buNone/>
            </a:pP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 Phần </a:t>
            </a:r>
            <a:r>
              <a:rPr lang="en-US" smtClean="0">
                <a:latin typeface="Times New Roman" pitchFamily="18" charset="0"/>
                <a:cs typeface="Times New Roman" pitchFamily="18" charset="0"/>
              </a:rPr>
              <a:t>mềm desktop giúp chủ cửa hàng quản trị trang web và hoạt động kinh doanh gồm các chức năng:</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Đăng nhập (đảm bảo an ninh, chỉ người có mật khẩu mới có thể sử dụng chương trình), đăng xuất (tạm thời ngừng sử dụng chương trình nhưng không thoát hẳn).</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Chức năng quản lý đơn đặt hàng giúp tiến hành giao dịch với khách hàng </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Quản </a:t>
            </a:r>
            <a:r>
              <a:rPr lang="en-US" smtClean="0">
                <a:latin typeface="Times New Roman" pitchFamily="18" charset="0"/>
                <a:cs typeface="Times New Roman" pitchFamily="18" charset="0"/>
              </a:rPr>
              <a:t>lý </a:t>
            </a:r>
            <a:r>
              <a:rPr lang="en-US" smtClean="0">
                <a:latin typeface="Times New Roman" pitchFamily="18" charset="0"/>
                <a:cs typeface="Times New Roman" pitchFamily="18" charset="0"/>
              </a:rPr>
              <a:t>kho</a:t>
            </a:r>
            <a:endParaRPr lang="en-US" smtClean="0">
              <a:latin typeface="Times New Roman" pitchFamily="18" charset="0"/>
              <a:cs typeface="Times New Roman" pitchFamily="18" charset="0"/>
            </a:endParaRP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Quản lý hoạt động </a:t>
            </a:r>
            <a:r>
              <a:rPr lang="en-US" smtClean="0">
                <a:latin typeface="Times New Roman" pitchFamily="18" charset="0"/>
                <a:cs typeface="Times New Roman" pitchFamily="18" charset="0"/>
              </a:rPr>
              <a:t>nhập </a:t>
            </a:r>
            <a:r>
              <a:rPr lang="en-US" smtClean="0">
                <a:latin typeface="Times New Roman" pitchFamily="18" charset="0"/>
                <a:cs typeface="Times New Roman" pitchFamily="18" charset="0"/>
              </a:rPr>
              <a:t>hàng</a:t>
            </a: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Chức năng </a:t>
            </a:r>
            <a:r>
              <a:rPr lang="en-US" smtClean="0">
                <a:latin typeface="Times New Roman" pitchFamily="18" charset="0"/>
                <a:cs typeface="Times New Roman" pitchFamily="18" charset="0"/>
              </a:rPr>
              <a:t>thống </a:t>
            </a:r>
            <a:r>
              <a:rPr lang="en-US" smtClean="0">
                <a:latin typeface="Times New Roman" pitchFamily="18" charset="0"/>
                <a:cs typeface="Times New Roman" pitchFamily="18" charset="0"/>
              </a:rPr>
              <a:t>kê</a:t>
            </a:r>
            <a:endParaRPr lang="en-US" smtClean="0">
              <a:latin typeface="Times New Roman" pitchFamily="18" charset="0"/>
              <a:cs typeface="Times New Roman" pitchFamily="18" charset="0"/>
            </a:endParaRPr>
          </a:p>
          <a:p>
            <a:pPr>
              <a:buNone/>
            </a:pPr>
            <a:r>
              <a:rPr lang="en-US" smtClean="0">
                <a:latin typeface="Times New Roman" pitchFamily="18" charset="0"/>
                <a:cs typeface="Times New Roman" pitchFamily="18" charset="0"/>
              </a:rPr>
              <a:t>	+ </a:t>
            </a:r>
            <a:r>
              <a:rPr lang="en-US" smtClean="0">
                <a:latin typeface="Times New Roman" pitchFamily="18" charset="0"/>
                <a:cs typeface="Times New Roman" pitchFamily="18" charset="0"/>
              </a:rPr>
              <a:t>Chức năng quản lý </a:t>
            </a:r>
            <a:r>
              <a:rPr lang="en-US" smtClean="0">
                <a:latin typeface="Times New Roman" pitchFamily="18" charset="0"/>
                <a:cs typeface="Times New Roman" pitchFamily="18" charset="0"/>
              </a:rPr>
              <a:t>khách 	</a:t>
            </a:r>
            <a:endParaRPr lang="en-US" smtClean="0">
              <a:latin typeface="Times New Roman" pitchFamily="18" charset="0"/>
              <a:cs typeface="Times New Roman" pitchFamily="18" charset="0"/>
            </a:endParaRPr>
          </a:p>
          <a:p>
            <a:pPr>
              <a:buNone/>
            </a:pP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-Do hệ thống thanh toán ở nước ta chưa phát triển nên hiện tại chúng em chưa thể đưa các phương thức thanh toán trực tuyến lên trang web.Tạm thời vẫn sử dụng thức thanh toán trực tiếp.</a:t>
            </a:r>
          </a:p>
          <a:p>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657600"/>
            <a:ext cx="6922344" cy="369332"/>
          </a:xfrm>
          <a:prstGeom prst="rect">
            <a:avLst/>
          </a:prstGeom>
          <a:noFill/>
        </p:spPr>
        <p:txBody>
          <a:bodyPr wrap="none" rtlCol="0">
            <a:spAutoFit/>
          </a:bodyPr>
          <a:lstStyle/>
          <a:p>
            <a:r>
              <a:rPr lang="en-GB" smtClean="0">
                <a:latin typeface="Times New Roman" pitchFamily="18" charset="0"/>
                <a:cs typeface="Times New Roman" pitchFamily="18" charset="0"/>
              </a:rPr>
              <a:t>- ProviderManager , DaoAuthenticationManager, MD5PasswordEncoder</a:t>
            </a:r>
          </a:p>
        </p:txBody>
      </p:sp>
      <p:pic>
        <p:nvPicPr>
          <p:cNvPr id="4" name="Picture 3" descr="ProviderManager.gif"/>
          <p:cNvPicPr/>
          <p:nvPr/>
        </p:nvPicPr>
        <p:blipFill>
          <a:blip r:embed="rId2"/>
          <a:stretch>
            <a:fillRect/>
          </a:stretch>
        </p:blipFill>
        <p:spPr>
          <a:xfrm>
            <a:off x="2819400" y="304800"/>
            <a:ext cx="4686300" cy="3057525"/>
          </a:xfrm>
          <a:prstGeom prst="rect">
            <a:avLst/>
          </a:prstGeom>
        </p:spPr>
      </p:pic>
      <p:pic>
        <p:nvPicPr>
          <p:cNvPr id="6" name="Picture 5" descr="DaoAuthenticationManager.gif"/>
          <p:cNvPicPr/>
          <p:nvPr/>
        </p:nvPicPr>
        <p:blipFill>
          <a:blip r:embed="rId3"/>
          <a:stretch>
            <a:fillRect/>
          </a:stretch>
        </p:blipFill>
        <p:spPr>
          <a:xfrm>
            <a:off x="2971800" y="4419600"/>
            <a:ext cx="4381500" cy="1828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276600"/>
            <a:ext cx="9485674" cy="2585323"/>
          </a:xfrm>
          <a:prstGeom prst="rect">
            <a:avLst/>
          </a:prstGeom>
          <a:noFill/>
        </p:spPr>
        <p:txBody>
          <a:bodyPr wrap="none" rtlCol="0">
            <a:spAutoFit/>
          </a:bodyPr>
          <a:lstStyle/>
          <a:p>
            <a:pPr>
              <a:buFontTx/>
              <a:buChar char="-"/>
            </a:pPr>
            <a:r>
              <a:rPr lang="en-GB" smtClean="0">
                <a:latin typeface="Times New Roman" pitchFamily="18" charset="0"/>
                <a:cs typeface="Times New Roman" pitchFamily="18" charset="0"/>
              </a:rPr>
              <a:t>LogoutFilter, SecurityContextLogoutHandler </a:t>
            </a:r>
          </a:p>
          <a:p>
            <a:pPr>
              <a:buFontTx/>
              <a:buChar char="-"/>
            </a:pPr>
            <a:r>
              <a:rPr lang="en-GB" smtClean="0">
                <a:latin typeface="Times New Roman" pitchFamily="18" charset="0"/>
                <a:cs typeface="Times New Roman" pitchFamily="18" charset="0"/>
              </a:rPr>
              <a:t> ExceptionTranslationFilter, AuthenticationException , AccessDeniedException</a:t>
            </a:r>
          </a:p>
          <a:p>
            <a:pPr>
              <a:buFontTx/>
              <a:buChar char="-"/>
            </a:pPr>
            <a:r>
              <a:rPr lang="en-GB" smtClean="0">
                <a:latin typeface="Times New Roman" pitchFamily="18" charset="0"/>
                <a:cs typeface="Times New Roman" pitchFamily="18" charset="0"/>
              </a:rPr>
              <a:t> FilterSecurityInterceptor, AccessDecisionManager </a:t>
            </a:r>
          </a:p>
          <a:p>
            <a:r>
              <a:rPr lang="en-GB" smtClean="0">
                <a:latin typeface="Times New Roman" pitchFamily="18" charset="0"/>
                <a:cs typeface="Times New Roman" pitchFamily="18" charset="0"/>
              </a:rPr>
              <a:t>- FilterToBeanProxy: khai báo trong web.xml</a:t>
            </a:r>
            <a:endParaRPr lang="en-US" smtClean="0">
              <a:latin typeface="Times New Roman" pitchFamily="18" charset="0"/>
              <a:cs typeface="Times New Roman" pitchFamily="18" charset="0"/>
            </a:endParaRPr>
          </a:p>
          <a:p>
            <a:pPr>
              <a:buFontTx/>
              <a:buChar char="-"/>
            </a:pPr>
            <a:r>
              <a:rPr lang="en-GB" smtClean="0">
                <a:latin typeface="Times New Roman" pitchFamily="18" charset="0"/>
                <a:cs typeface="Times New Roman" pitchFamily="18" charset="0"/>
              </a:rPr>
              <a:t> Đối với WebService: sẽ có chút khác biệt do credentials không ở trong request parameters </a:t>
            </a:r>
          </a:p>
          <a:p>
            <a:r>
              <a:rPr lang="en-GB" smtClean="0">
                <a:latin typeface="Times New Roman" pitchFamily="18" charset="0"/>
                <a:cs typeface="Times New Roman" pitchFamily="18" charset="0"/>
              </a:rPr>
              <a:t>  mà nằm trong soap message</a:t>
            </a:r>
            <a:r>
              <a:rPr lang="en-US" smtClean="0">
                <a:latin typeface="Times New Roman" pitchFamily="18" charset="0"/>
                <a:cs typeface="Times New Roman" pitchFamily="18" charset="0"/>
              </a:rPr>
              <a:t> s</a:t>
            </a:r>
            <a:r>
              <a:rPr lang="en-GB" smtClean="0">
                <a:latin typeface="Times New Roman" pitchFamily="18" charset="0"/>
                <a:cs typeface="Times New Roman" pitchFamily="18" charset="0"/>
              </a:rPr>
              <a:t>ử dụng lớp AdminLoginService đây là 1 Webservice được inject </a:t>
            </a:r>
          </a:p>
          <a:p>
            <a:r>
              <a:rPr lang="en-GB" smtClean="0">
                <a:latin typeface="Times New Roman" pitchFamily="18" charset="0"/>
                <a:cs typeface="Times New Roman" pitchFamily="18" charset="0"/>
              </a:rPr>
              <a:t>AuthenticationManager và gọi authenticate() tương tự AuthenticationProccessingFilter. Đồng thời </a:t>
            </a:r>
          </a:p>
          <a:p>
            <a:r>
              <a:rPr lang="en-GB" smtClean="0">
                <a:latin typeface="Times New Roman" pitchFamily="18" charset="0"/>
                <a:cs typeface="Times New Roman" pitchFamily="18" charset="0"/>
              </a:rPr>
              <a:t>chịu trách nhiệm notify SessionRegistry và send kick message</a:t>
            </a:r>
            <a:endParaRPr lang="en-US" smtClean="0">
              <a:latin typeface="Times New Roman" pitchFamily="18" charset="0"/>
              <a:cs typeface="Times New Roman" pitchFamily="18" charset="0"/>
            </a:endParaRPr>
          </a:p>
          <a:p>
            <a:pPr>
              <a:buFontTx/>
              <a:buChar char="-"/>
            </a:pPr>
            <a:endParaRPr lang="en-GB" smtClean="0">
              <a:latin typeface="Times New Roman" pitchFamily="18" charset="0"/>
              <a:cs typeface="Times New Roman" pitchFamily="18" charset="0"/>
            </a:endParaRPr>
          </a:p>
        </p:txBody>
      </p:sp>
      <p:pic>
        <p:nvPicPr>
          <p:cNvPr id="8" name="Picture 7" descr="FilterToBeanProxy2.gif"/>
          <p:cNvPicPr/>
          <p:nvPr/>
        </p:nvPicPr>
        <p:blipFill>
          <a:blip r:embed="rId2"/>
          <a:stretch>
            <a:fillRect/>
          </a:stretch>
        </p:blipFill>
        <p:spPr>
          <a:xfrm>
            <a:off x="1905000" y="609600"/>
            <a:ext cx="5962650" cy="2362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895600"/>
            <a:ext cx="7927170" cy="2585323"/>
          </a:xfrm>
          <a:prstGeom prst="rect">
            <a:avLst/>
          </a:prstGeom>
          <a:noFill/>
        </p:spPr>
        <p:txBody>
          <a:bodyPr wrap="none" rtlCol="0">
            <a:spAutoFit/>
          </a:bodyPr>
          <a:lstStyle/>
          <a:p>
            <a:r>
              <a:rPr lang="en-GB" smtClean="0">
                <a:latin typeface="Times New Roman" pitchFamily="18" charset="0"/>
                <a:cs typeface="Times New Roman" pitchFamily="18" charset="0"/>
              </a:rPr>
              <a:t>- Inbound phase:</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UNMARSHAL: chịu trách nhiệm Unmarshalling </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(PRE/USER/POST)_LOGICAL: chịu trách nhiệm xử lý thêm unmarshalled request</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PRE_INVOKE: Trước khi gọi web method của webservice</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 Outbound phase:</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(PRE/USER/POST)_LOGICAL: Xử lý đối tượng được marshall</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PREPARE_SEND: Mở kết nối tới server</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MARSHAL: Thực hiện marshall</a:t>
            </a:r>
            <a:endParaRPr lang="en-US" smtClean="0">
              <a:latin typeface="Times New Roman" pitchFamily="18" charset="0"/>
              <a:cs typeface="Times New Roman" pitchFamily="18" charset="0"/>
            </a:endParaRPr>
          </a:p>
          <a:p>
            <a:r>
              <a:rPr lang="en-GB" smtClean="0">
                <a:latin typeface="Times New Roman" pitchFamily="18" charset="0"/>
                <a:cs typeface="Times New Roman" pitchFamily="18" charset="0"/>
              </a:rPr>
              <a:t> SEND: Gửi message và đóng stream</a:t>
            </a:r>
            <a:endParaRPr lang="en-US" smtClean="0">
              <a:latin typeface="Times New Roman" pitchFamily="18" charset="0"/>
              <a:cs typeface="Times New Roman" pitchFamily="18" charset="0"/>
            </a:endParaRPr>
          </a:p>
        </p:txBody>
      </p:sp>
      <p:pic>
        <p:nvPicPr>
          <p:cNvPr id="4" name="Picture 3" descr="CXFInterceptors.gif"/>
          <p:cNvPicPr/>
          <p:nvPr/>
        </p:nvPicPr>
        <p:blipFill>
          <a:blip r:embed="rId2"/>
          <a:stretch>
            <a:fillRect/>
          </a:stretch>
        </p:blipFill>
        <p:spPr>
          <a:xfrm>
            <a:off x="2438400" y="762000"/>
            <a:ext cx="5381625" cy="17430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0.png" descr="Image0.png"/>
          <p:cNvPicPr/>
          <p:nvPr/>
        </p:nvPicPr>
        <p:blipFill>
          <a:blip r:embed="rId2"/>
          <a:stretch>
            <a:fillRect/>
          </a:stretch>
        </p:blipFill>
        <p:spPr>
          <a:xfrm>
            <a:off x="560540" y="430480"/>
            <a:ext cx="9851720" cy="599703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BDiagram.gif"/>
          <p:cNvPicPr/>
          <p:nvPr/>
        </p:nvPicPr>
        <p:blipFill>
          <a:blip r:embed="rId2"/>
          <a:stretch>
            <a:fillRect/>
          </a:stretch>
        </p:blipFill>
        <p:spPr>
          <a:xfrm>
            <a:off x="627042" y="246413"/>
            <a:ext cx="9718716" cy="636517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iaoDienWeb1.gif"/>
          <p:cNvPicPr>
            <a:picLocks noChangeAspect="1"/>
          </p:cNvPicPr>
          <p:nvPr/>
        </p:nvPicPr>
        <p:blipFill>
          <a:blip r:embed="rId2"/>
          <a:stretch>
            <a:fillRect/>
          </a:stretch>
        </p:blipFill>
        <p:spPr>
          <a:xfrm>
            <a:off x="1362075" y="485775"/>
            <a:ext cx="8248650" cy="588645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ieuXuat.gif"/>
          <p:cNvPicPr>
            <a:picLocks noChangeAspect="1"/>
          </p:cNvPicPr>
          <p:nvPr/>
        </p:nvPicPr>
        <p:blipFill>
          <a:blip r:embed="rId2"/>
          <a:stretch>
            <a:fillRect/>
          </a:stretch>
        </p:blipFill>
        <p:spPr>
          <a:xfrm>
            <a:off x="0" y="0"/>
            <a:ext cx="10972800"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762000"/>
            <a:ext cx="9875521" cy="5364167"/>
          </a:xfrm>
        </p:spPr>
        <p:txBody>
          <a:bodyPr/>
          <a:lstStyle/>
          <a:p>
            <a:pPr>
              <a:buNone/>
            </a:pPr>
            <a:r>
              <a:rPr lang="en-US" smtClean="0">
                <a:latin typeface="Times New Roman" pitchFamily="18" charset="0"/>
                <a:cs typeface="Times New Roman" pitchFamily="18" charset="0"/>
              </a:rPr>
              <a:t>	Ứng dụng DVDStore bao gồm 2 Modul</a:t>
            </a:r>
          </a:p>
          <a:p>
            <a:pPr>
              <a:buNone/>
            </a:pPr>
            <a:r>
              <a:rPr lang="en-US" smtClean="0">
                <a:latin typeface="Times New Roman" pitchFamily="18" charset="0"/>
                <a:cs typeface="Times New Roman" pitchFamily="18" charset="0"/>
              </a:rPr>
              <a:t>-  </a:t>
            </a:r>
            <a:r>
              <a:rPr lang="en-US" u="sng" smtClean="0">
                <a:latin typeface="Times New Roman" pitchFamily="18" charset="0"/>
                <a:cs typeface="Times New Roman" pitchFamily="18" charset="0"/>
              </a:rPr>
              <a:t>Modul 1</a:t>
            </a:r>
            <a:r>
              <a:rPr lang="en-US" smtClean="0">
                <a:latin typeface="Times New Roman" pitchFamily="18" charset="0"/>
                <a:cs typeface="Times New Roman" pitchFamily="18" charset="0"/>
              </a:rPr>
              <a:t>: Trang WEB thương mại điện tử, cho phép khách hàng tìm và gửi đơn đặt hàng (DVD phim) qua internet</a:t>
            </a:r>
          </a:p>
          <a:p>
            <a:pPr>
              <a:buNone/>
            </a:pPr>
            <a:r>
              <a:rPr lang="en-US" smtClean="0">
                <a:latin typeface="Times New Roman" pitchFamily="18" charset="0"/>
                <a:cs typeface="Times New Roman" pitchFamily="18" charset="0"/>
              </a:rPr>
              <a:t>			Cung cấp cho người dùng những thông tin chi tiết về các bộ phim mới nhất đang được trình chiếu, liên tục update các sản phẩm mới được nhập trong kho hàng.</a:t>
            </a:r>
          </a:p>
          <a:p>
            <a:pPr>
              <a:buNone/>
            </a:pPr>
            <a:r>
              <a:rPr lang="en-US" smtClean="0">
                <a:latin typeface="Times New Roman" pitchFamily="18" charset="0"/>
                <a:cs typeface="Times New Roman" pitchFamily="18" charset="0"/>
              </a:rPr>
              <a:t>- </a:t>
            </a:r>
            <a:r>
              <a:rPr lang="en-US" u="sng" smtClean="0">
                <a:latin typeface="Times New Roman" pitchFamily="18" charset="0"/>
                <a:cs typeface="Times New Roman" pitchFamily="18" charset="0"/>
              </a:rPr>
              <a:t>Modul 2</a:t>
            </a:r>
            <a:r>
              <a:rPr lang="en-US" smtClean="0">
                <a:latin typeface="Times New Roman" pitchFamily="18" charset="0"/>
                <a:cs typeface="Times New Roman" pitchFamily="18" charset="0"/>
              </a:rPr>
              <a:t> : Chương trình desktop giúp chủ cửa hàng DVDStore quản lý website DVDStore.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oDoTongThePojo.gif"/>
          <p:cNvPicPr>
            <a:picLocks noGrp="1"/>
          </p:cNvPicPr>
          <p:nvPr>
            <p:ph idx="1"/>
          </p:nvPr>
        </p:nvPicPr>
        <p:blipFill>
          <a:blip r:embed="rId2"/>
          <a:stretch>
            <a:fillRect/>
          </a:stretch>
        </p:blipFill>
        <p:spPr>
          <a:xfrm>
            <a:off x="3167133" y="228600"/>
            <a:ext cx="4638533" cy="589756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case.gif"/>
          <p:cNvPicPr>
            <a:picLocks noGrp="1"/>
          </p:cNvPicPr>
          <p:nvPr>
            <p:ph idx="1"/>
          </p:nvPr>
        </p:nvPicPr>
        <p:blipFill>
          <a:blip r:embed="rId2"/>
          <a:stretch>
            <a:fillRect/>
          </a:stretch>
        </p:blipFill>
        <p:spPr>
          <a:xfrm>
            <a:off x="1802282" y="304800"/>
            <a:ext cx="7368235" cy="582136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304800"/>
            <a:ext cx="9875521" cy="5821367"/>
          </a:xfrm>
        </p:spPr>
        <p:txBody>
          <a:bodyPr>
            <a:normAutofit fontScale="55000" lnSpcReduction="20000"/>
          </a:bodyPr>
          <a:lstStyle/>
          <a:p>
            <a:pPr>
              <a:buNone/>
            </a:pPr>
            <a:r>
              <a:rPr lang="en-US" smtClean="0">
                <a:latin typeface="Times New Roman" pitchFamily="18" charset="0"/>
                <a:cs typeface="Times New Roman" pitchFamily="18" charset="0"/>
              </a:rPr>
              <a:t>Đăng ký thành viên</a:t>
            </a:r>
          </a:p>
          <a:p>
            <a:pPr>
              <a:buNone/>
            </a:pPr>
            <a:r>
              <a:rPr lang="en-US" b="1" smtClean="0">
                <a:latin typeface="Times New Roman" pitchFamily="18" charset="0"/>
                <a:cs typeface="Times New Roman" pitchFamily="18" charset="0"/>
              </a:rPr>
              <a:t>Actor: User</a:t>
            </a:r>
          </a:p>
          <a:p>
            <a:pPr>
              <a:buNone/>
            </a:pPr>
            <a:r>
              <a:rPr lang="en-GB" smtClean="0">
                <a:latin typeface="Times New Roman" pitchFamily="18" charset="0"/>
                <a:cs typeface="Times New Roman" pitchFamily="18" charset="0"/>
              </a:rPr>
              <a:t>User sử dụng usecase này để đăng ký thành viên</a:t>
            </a:r>
            <a:endParaRPr lang="en-US" b="1"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1. Người dùng chọn chức năng đăng ký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2. Hệ thống hiển thị form đăng ký gồm: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     tên đăng nhập, mật khẩu, nhập lại mật khẩu, họ đệm, tên, email, địa chỉ, điện thoại, ô nhập mã bảo vệ và ảnh mã bảo vệcần nhập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3. Người dùng nhập thông tin vào form, click nút đăng ký (A1)</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4. Hệ thống kiểm tra tính hợp lệ thông tin trên form gồm: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tên đăng nhập không được bỏ trống, và không vượt quá 20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mật khẩu từ 5 đến 20 ký tự, mật khẩu nhập lại cần khớp với mật khẩu đã nhập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họ đệm, tên từ 1 đến 20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email từ 1 đến 50 ký tự, và cần phải khớp mẫu email chuẩn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địa chỉ từ 1 đến 100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điện thoại từ 1 đến 50 ký tự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mã bảo vệ đúng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tên đăng nhập, email không được trùng với tên đăng nhập, email đã có trong CSDL (A2).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Hệ thống lưu thông tin đã được chuẩn hóa (nomalized) vào CSDL (E1). Trả về thông báo đăng ký thành công </a:t>
            </a:r>
            <a:endParaRPr lang="en-US" smtClean="0">
              <a:latin typeface="Times New Roman" pitchFamily="18" charset="0"/>
              <a:cs typeface="Times New Roman" pitchFamily="18" charset="0"/>
            </a:endParaRPr>
          </a:p>
          <a:p>
            <a:pPr>
              <a:buNone/>
            </a:pPr>
            <a:r>
              <a:rPr lang="en-GB" smtClean="0">
                <a:latin typeface="Times New Roman" pitchFamily="18" charset="0"/>
                <a:cs typeface="Times New Roman" pitchFamily="18" charset="0"/>
              </a:rPr>
              <a:t>Hệ thống thông báo cho Admin về thông tin User mới </a:t>
            </a:r>
            <a:endParaRPr lang="en-US" smtClean="0">
              <a:latin typeface="Times New Roman" pitchFamily="18" charset="0"/>
              <a:cs typeface="Times New Roman" pitchFamily="18" charset="0"/>
            </a:endParaRPr>
          </a:p>
          <a:p>
            <a:pPr marL="514350" indent="-514350">
              <a:buNone/>
            </a:pP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354</Words>
  <Application>Microsoft Office PowerPoint</Application>
  <PresentationFormat>Custom</PresentationFormat>
  <Paragraphs>92</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DVDStore E-Commerce Application</vt:lpstr>
      <vt:lpstr>Nêu bài toán: - Nước ta đang trong quá trình hội nhập kinh tế quốc tế, chuyển mình từ một nền kinh tế nông nghiệp lạc hậu sang nền kinh tế tri thức, một nền kinh tế hiện đại - Trước đây, để được thưởng thức 1 bộ phim, người dùng sẽ phải hoặc ra rạp chiếu phim, hoặc phải ra cửa hàng băng đĩa mua phim  tốn thời gian và công sức - Trong khi đó, với sức mạnh của Internet hiện nay (chúng ta đã xây dựng cơ sở hạ tầng mạng được hơn 10 năm, từ năm 1996) , việc tận dụng kênh thông tin này phục vụ cho hoạt động kinh doanh: quảng bá, bán hàng sẽ đem lại hiệu quả cao. Như vậy cùng với sự phát triển và những tiện ích mà CNTT và đặc biệt là Internet đem lại. Em xin chọn đề tài “Ứng dụng thương mại điện tử DVDStore”.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DVDStore E-Commerce Application</dc:title>
  <dc:creator>VU VIET PHUONG</dc:creator>
  <cp:lastModifiedBy>VU VIET PHUONG</cp:lastModifiedBy>
  <cp:revision>30</cp:revision>
  <dcterms:created xsi:type="dcterms:W3CDTF">2010-03-30T13:12:59Z</dcterms:created>
  <dcterms:modified xsi:type="dcterms:W3CDTF">2010-04-05T06:58:34Z</dcterms:modified>
</cp:coreProperties>
</file>